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0080625" cy="7559675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Kép 3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Kép 3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Kép 7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78" name="Kép 77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6" name="Kép 115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117" name="Kép 116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u-HU" sz="4400">
                <a:latin typeface="Arial"/>
              </a:rPr>
              <a:t>Címszöveg formátumának szerkesztése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hu-HU" sz="3200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 sz="2800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 sz="2400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 sz="2000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 sz="2000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 sz="2000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 sz="2000">
                <a:latin typeface="Arial"/>
              </a:rPr>
              <a:t>Hetedik vázlatszint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hu-HU" sz="1400">
                <a:latin typeface="Times New Roman"/>
              </a:rPr>
              <a:t>&lt;dátum/idő&gt;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hu-HU" sz="1400">
                <a:latin typeface="Times New Roman"/>
              </a:rPr>
              <a:t>&lt;élőláb&gt;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B90AD85-CD23-4010-B6F0-D49144688FF0}" type="slidenum">
              <a:rPr lang="hu-HU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Kép 38"/>
          <p:cNvPicPr/>
          <p:nvPr/>
        </p:nvPicPr>
        <p:blipFill>
          <a:blip r:embed="rId14"/>
          <a:stretch/>
        </p:blipFill>
        <p:spPr>
          <a:xfrm>
            <a:off x="0" y="0"/>
            <a:ext cx="10079640" cy="75556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88000"/>
            <a:ext cx="8100000" cy="110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u-HU" sz="4400">
                <a:latin typeface="Times New Roman"/>
              </a:rPr>
              <a:t>Címszöveg formátumának szerkesztése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823760"/>
            <a:ext cx="907200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hu-HU" sz="3200">
                <a:latin typeface="Times New Roman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 sz="2800">
                <a:latin typeface="Times New Roman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 sz="2400">
                <a:latin typeface="Times New Roman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 sz="2000">
                <a:latin typeface="Times New Roman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 sz="2000">
                <a:latin typeface="Times New Roman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 sz="2000">
                <a:latin typeface="Times New Roman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 sz="2000">
                <a:latin typeface="Times New Roman"/>
              </a:rPr>
              <a:t>Hetedik vázlatszint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504000" y="688680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hu-HU" sz="1400">
                <a:latin typeface="Times New Roman"/>
              </a:rPr>
              <a:t>&lt;dátum/idő&gt;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447360" y="688680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hu-HU" sz="1400">
                <a:latin typeface="Times New Roman"/>
              </a:rPr>
              <a:t>&lt;élőláb&gt;</a:t>
            </a:r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7227360" y="688680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7163C41-2D18-4195-AB21-3E2BF9F91DE9}" type="slidenum">
              <a:rPr lang="hu-HU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u-HU" sz="4400">
                <a:latin typeface="Arial"/>
              </a:rPr>
              <a:t>Címszöveg formátumának szerkesztése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hu-HU" sz="3200">
                <a:latin typeface="Arial"/>
              </a:rPr>
              <a:t>Vázlatszöveg formátumának szerkesztése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u-HU" sz="2800">
                <a:latin typeface="Arial"/>
              </a:rPr>
              <a:t>Második vázlatszint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u-HU" sz="2400">
                <a:latin typeface="Arial"/>
              </a:rPr>
              <a:t>Harmadik vázlatszint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u-HU" sz="2000">
                <a:latin typeface="Arial"/>
              </a:rPr>
              <a:t>Negyedik vázlatszint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u-HU" sz="2000">
                <a:latin typeface="Arial"/>
              </a:rPr>
              <a:t>Ötödik vázlatszint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u-HU" sz="2000">
                <a:latin typeface="Arial"/>
              </a:rPr>
              <a:t>Hatodik vázlatszint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u-HU" sz="2000">
                <a:latin typeface="Arial"/>
              </a:rPr>
              <a:t>Hetedik vázlatszint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hu-HU" sz="1400">
                <a:latin typeface="Times New Roman"/>
              </a:rPr>
              <a:t>&lt;dátum/idő&gt;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hu-HU" sz="1400">
                <a:latin typeface="Times New Roman"/>
              </a:rPr>
              <a:t>&lt;élőláb&gt;</a:t>
            </a:r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8AA42DE-5CB4-42D3-8FD9-6E0357ED0830}" type="slidenum">
              <a:rPr lang="hu-HU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48360" y="231480"/>
            <a:ext cx="9071640" cy="109105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hu-HU" sz="4400">
                <a:latin typeface="Arial"/>
              </a:rPr>
              <a:t>
</a:t>
            </a:r>
            <a:r>
              <a:rPr lang="hu-HU" sz="4800" b="1">
                <a:latin typeface="Arial"/>
              </a:rPr>
              <a:t>Presbiteri csendesnap</a:t>
            </a:r>
            <a:r>
              <a:rPr lang="hu-HU" sz="4400">
                <a:latin typeface="Arial"/>
              </a:rPr>
              <a:t>
</a:t>
            </a:r>
            <a:endParaRPr/>
          </a:p>
        </p:txBody>
      </p:sp>
      <p:sp>
        <p:nvSpPr>
          <p:cNvPr id="119" name="TextShape 2"/>
          <p:cNvSpPr txBox="1"/>
          <p:nvPr/>
        </p:nvSpPr>
        <p:spPr>
          <a:xfrm>
            <a:off x="648000" y="180756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hu-HU" sz="2800">
                <a:latin typeface="Arial"/>
              </a:rPr>
              <a:t>Presbiter, képviselőtestületi-tag, gyülekezeti munkatárs a gyülekezetépítésben és a misszióban</a:t>
            </a:r>
            <a:endParaRPr/>
          </a:p>
        </p:txBody>
      </p:sp>
      <p:sp>
        <p:nvSpPr>
          <p:cNvPr id="120" name="TextShape 3"/>
          <p:cNvSpPr txBox="1"/>
          <p:nvPr/>
        </p:nvSpPr>
        <p:spPr>
          <a:xfrm>
            <a:off x="1944000" y="5544000"/>
            <a:ext cx="6264000" cy="2016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hu-HU" sz="2400">
                <a:latin typeface="Arial"/>
              </a:rPr>
              <a:t>Nyíregyháza</a:t>
            </a:r>
            <a:endParaRPr/>
          </a:p>
          <a:p>
            <a:pPr algn="ctr"/>
            <a:r>
              <a:rPr lang="hu-HU" sz="2400">
                <a:latin typeface="Arial"/>
              </a:rPr>
              <a:t>2016. április 30.</a:t>
            </a:r>
            <a:endParaRPr/>
          </a:p>
          <a:p>
            <a:pPr algn="ctr"/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2376000" y="288000"/>
            <a:ext cx="5328000" cy="960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Bénultság tünetei</a:t>
            </a:r>
            <a:endParaRPr/>
          </a:p>
        </p:txBody>
      </p:sp>
      <p:sp>
        <p:nvSpPr>
          <p:cNvPr id="145" name="TextShape 2"/>
          <p:cNvSpPr txBox="1"/>
          <p:nvPr/>
        </p:nvSpPr>
        <p:spPr>
          <a:xfrm>
            <a:off x="648000" y="1656000"/>
            <a:ext cx="9071640" cy="5904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1. Megmagyarázás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2. Sopánkodás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3. Tanácstalanság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4. Feladatok nem ismerése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5. Feladatok át nem látása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6. Másikra várás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7.</a:t>
            </a:r>
            <a:r>
              <a:rPr lang="hu-HU" sz="3400" i="1">
                <a:latin typeface="Times New Roman"/>
              </a:rPr>
              <a:t> „Majd a vezetők megmondják”</a:t>
            </a:r>
            <a:r>
              <a:rPr lang="hu-HU" sz="3400">
                <a:latin typeface="Times New Roman"/>
              </a:rPr>
              <a:t> - hozzáállás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8. Hierarchiában gondolkozás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32360" y="1152000"/>
            <a:ext cx="9503640" cy="5976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9. Bizalmatlanság oda, vissza és oda-vissza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10. Szolgálat helyett munka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11. Munka amibe nem Isten küld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12. Partvonal mellől drukkolás, kritizálás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13. Kéne effektus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14. </a:t>
            </a:r>
            <a:r>
              <a:rPr lang="hu-HU" sz="3600" i="1">
                <a:latin typeface="Times New Roman"/>
              </a:rPr>
              <a:t>„Elhiszem, hogy van Isten”</a:t>
            </a:r>
            <a:r>
              <a:rPr lang="hu-HU" sz="3600">
                <a:latin typeface="Times New Roman"/>
              </a:rPr>
              <a:t> - hit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15. Tudni a beszélő és cselekvő Istenről, de hiányzik ennek megtapasztalása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600">
                <a:latin typeface="Times New Roman"/>
              </a:rPr>
              <a:t>16. </a:t>
            </a:r>
            <a:r>
              <a:rPr lang="hu-HU" sz="3600" i="1">
                <a:latin typeface="Times New Roman"/>
              </a:rPr>
              <a:t>„A hit magánügy”</a:t>
            </a:r>
            <a:r>
              <a:rPr lang="hu-HU" sz="3600">
                <a:latin typeface="Times New Roman"/>
              </a:rPr>
              <a:t> - tévedése  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2376000" y="149040"/>
            <a:ext cx="5328000" cy="1238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Van gyógyulás: </a:t>
            </a:r>
            <a:r>
              <a:rPr lang="hu-HU" sz="4400" b="1" i="1" strike="noStrike">
                <a:solidFill>
                  <a:srgbClr val="000000"/>
                </a:solidFill>
                <a:latin typeface="Times New Roman"/>
                <a:ea typeface="Microsoft YaHei"/>
              </a:rPr>
              <a:t>„Kelj fel és járj!”</a:t>
            </a:r>
            <a:endParaRPr/>
          </a:p>
        </p:txBody>
      </p:sp>
      <p:sp>
        <p:nvSpPr>
          <p:cNvPr id="148" name="TextShape 2"/>
          <p:cNvSpPr txBox="1"/>
          <p:nvPr/>
        </p:nvSpPr>
        <p:spPr>
          <a:xfrm>
            <a:off x="615960" y="1512000"/>
            <a:ext cx="9071640" cy="5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ISTEN TERÁPIÁI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1. Igeterápia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2. Imaterápia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3. Mozgásterápia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4. Látás 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5. Beszédterápia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6. Testvérterápia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7. Csoportterápia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8. Feladatterápia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9. Tanulásterápia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10. Munkaterápia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11. Feed-back </a:t>
            </a:r>
            <a:r>
              <a:rPr lang="hu-HU" sz="3200" b="1" i="1">
                <a:latin typeface="Arial"/>
              </a:rPr>
              <a:t>(visszacsatolás)</a:t>
            </a:r>
            <a:r>
              <a:rPr lang="hu-HU" sz="3200" b="1">
                <a:latin typeface="Arial"/>
              </a:rPr>
              <a:t> terápia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32000" y="177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Az isteni terápia eredménye</a:t>
            </a:r>
            <a:r>
              <a:rPr lang="hu-HU" sz="40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 </a:t>
            </a:r>
            <a:endParaRPr/>
          </a:p>
        </p:txBody>
      </p:sp>
      <p:sp>
        <p:nvSpPr>
          <p:cNvPr id="150" name="TextShape 2"/>
          <p:cNvSpPr txBox="1"/>
          <p:nvPr/>
        </p:nvSpPr>
        <p:spPr>
          <a:xfrm>
            <a:off x="288000" y="1656000"/>
            <a:ext cx="9792000" cy="54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hu-HU" sz="2800">
                <a:latin typeface="Times New Roman"/>
              </a:rPr>
              <a:t>Helyreállít,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hu-HU" sz="2800">
                <a:latin typeface="Times New Roman"/>
                <a:ea typeface="Times New Roman"/>
              </a:rPr>
              <a:t> </a:t>
            </a:r>
            <a:r>
              <a:rPr lang="hu-HU" sz="2800">
                <a:latin typeface="Times New Roman"/>
              </a:rPr>
              <a:t>Felkészít a szolgálatra,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hu-HU" sz="2800">
                <a:latin typeface="Times New Roman"/>
                <a:ea typeface="Times New Roman"/>
              </a:rPr>
              <a:t> </a:t>
            </a:r>
            <a:r>
              <a:rPr lang="hu-HU" sz="2800">
                <a:latin typeface="Times New Roman"/>
              </a:rPr>
              <a:t>Szolgálatba küld, 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hu-HU" sz="2800">
                <a:latin typeface="Times New Roman"/>
                <a:ea typeface="Times New Roman"/>
              </a:rPr>
              <a:t> </a:t>
            </a:r>
            <a:r>
              <a:rPr lang="hu-HU" sz="2800">
                <a:latin typeface="Times New Roman"/>
              </a:rPr>
              <a:t>Szolgálat végzése,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hu-HU" sz="2800">
                <a:latin typeface="Times New Roman"/>
                <a:ea typeface="Times New Roman"/>
              </a:rPr>
              <a:t> </a:t>
            </a:r>
            <a:r>
              <a:rPr lang="hu-HU" sz="2800">
                <a:latin typeface="Times New Roman"/>
              </a:rPr>
              <a:t>Alázatra tanít</a:t>
            </a: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endParaRPr/>
          </a:p>
          <a:p>
            <a:pPr algn="just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hu-HU" sz="2800">
                <a:latin typeface="Times New Roman"/>
                <a:ea typeface="Times New Roman"/>
              </a:rPr>
              <a:t>      </a:t>
            </a:r>
            <a:r>
              <a:rPr lang="hu-HU" sz="2800">
                <a:latin typeface="Times New Roman"/>
              </a:rPr>
              <a:t>Istenfüggőséget erősít - „Nélkülem semmit nem cselekedhettek.”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>
                <a:latin typeface="Arial"/>
              </a:rPr>
              <a:t>Ami elválaszthatatlan</a:t>
            </a:r>
            <a:r>
              <a:rPr lang="hu-HU" sz="4400">
                <a:latin typeface="Arial"/>
              </a:rPr>
              <a:t>
</a:t>
            </a:r>
            <a:r>
              <a:rPr lang="hu-HU" sz="2800" i="1">
                <a:latin typeface="Arial"/>
              </a:rPr>
              <a:t>(Antiókhiai típusú gyülekezet)</a:t>
            </a:r>
            <a:endParaRPr/>
          </a:p>
        </p:txBody>
      </p:sp>
      <p:sp>
        <p:nvSpPr>
          <p:cNvPr id="152" name="TextShape 2"/>
          <p:cNvSpPr txBox="1"/>
          <p:nvPr/>
        </p:nvSpPr>
        <p:spPr>
          <a:xfrm>
            <a:off x="216000" y="1944000"/>
            <a:ext cx="9720000" cy="54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hu-HU" sz="3200">
                <a:latin typeface="Arial"/>
              </a:rPr>
              <a:t>1. </a:t>
            </a:r>
            <a:r>
              <a:rPr lang="hu-HU" sz="3200" b="1">
                <a:latin typeface="Arial"/>
              </a:rPr>
              <a:t>Gyülekezetépítés/épülés</a:t>
            </a:r>
            <a:r>
              <a:rPr lang="hu-HU" sz="3200"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hu-HU" sz="2000" b="1">
                <a:latin typeface="Times New Roman"/>
              </a:rPr>
              <a:t>    </a:t>
            </a:r>
            <a:r>
              <a:rPr lang="hu-HU" sz="3200">
                <a:latin typeface="Times New Roman"/>
              </a:rPr>
              <a:t>Isten tudja a legjobban, mert adja, hogy a gyülekezet épül,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2000" b="1">
                <a:latin typeface="Times New Roman"/>
              </a:rPr>
              <a:t>         </a:t>
            </a:r>
            <a:r>
              <a:rPr lang="hu-HU" sz="3600" b="1">
                <a:latin typeface="Times New Roman"/>
              </a:rPr>
              <a:t>ha</a:t>
            </a:r>
            <a:r>
              <a:rPr lang="hu-HU" sz="2600" b="1">
                <a:latin typeface="Times New Roman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-van gyülekezeti MAG,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-az elnökségben lelki egység van,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-a presbiterek presbiteri szolgálatot végeznek és nem diakónusit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-az istentiszteleteken esetenként bizonyságtétel elhangzik,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       van misszió, melyet a gyülekezet egésze végez.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504360" y="88200"/>
            <a:ext cx="9071640" cy="149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>
                <a:latin typeface="Arial"/>
              </a:rPr>
              <a:t>2. Misszió</a:t>
            </a:r>
            <a:r>
              <a:rPr lang="hu-HU" sz="4400">
                <a:latin typeface="Arial"/>
              </a:rPr>
              <a:t>
</a:t>
            </a:r>
            <a:r>
              <a:rPr lang="hu-HU" sz="2000" b="1">
                <a:latin typeface="Times New Roman"/>
              </a:rPr>
              <a:t>    </a:t>
            </a:r>
            <a:r>
              <a:rPr lang="hu-HU" sz="2800">
                <a:latin typeface="Times New Roman"/>
              </a:rPr>
              <a:t>A misszió Isten terápiás eszköze, és ezért nem, akarom, vagy  nem akarom kérdése,</a:t>
            </a:r>
            <a:endParaRPr/>
          </a:p>
        </p:txBody>
      </p:sp>
      <p:sp>
        <p:nvSpPr>
          <p:cNvPr id="154" name="TextShape 2"/>
          <p:cNvSpPr txBox="1"/>
          <p:nvPr/>
        </p:nvSpPr>
        <p:spPr>
          <a:xfrm>
            <a:off x="504000" y="1224000"/>
            <a:ext cx="9071640" cy="6078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2600" b="1">
                <a:latin typeface="Times New Roman"/>
              </a:rPr>
              <a:t> </a:t>
            </a:r>
            <a:r>
              <a:rPr lang="hu-HU" sz="3200" b="1" u="sng">
                <a:latin typeface="Times New Roman"/>
              </a:rPr>
              <a:t>mert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-misszió nélkül csak idő kérdése, hogy mikor épül le egy gyülekezet,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-rajta keresztül azt (is) gazdagítja, aki a missziót végzi (</a:t>
            </a:r>
            <a:r>
              <a:rPr lang="hu-HU" sz="2800" i="1">
                <a:latin typeface="Arial"/>
              </a:rPr>
              <a:t>missziói feed bac</a:t>
            </a:r>
            <a:r>
              <a:rPr lang="hu-HU" sz="2800">
                <a:latin typeface="Arial"/>
              </a:rPr>
              <a:t>k),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 b="1">
                <a:latin typeface="Times New Roman"/>
              </a:rPr>
              <a:t>-</a:t>
            </a:r>
            <a:r>
              <a:rPr lang="hu-HU" sz="2800">
                <a:latin typeface="Times New Roman"/>
              </a:rPr>
              <a:t>a misszió segít meglátni </a:t>
            </a:r>
            <a:r>
              <a:rPr lang="hu-HU" sz="2800" i="1">
                <a:latin typeface="Times New Roman"/>
              </a:rPr>
              <a:t>„népem nyomorúságát”,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-a misszió eszközén keresztül hűségre és rendszerességre tanítja az Úr azt, aki egyébként szalmaláng természetű,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Arial"/>
              </a:rPr>
              <a:t>-a misszióval Isten segíti az újjászületett embert a naponkénti megtérésben.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2376000" y="149040"/>
            <a:ext cx="5328000" cy="1238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Gyülekezeti missziót, de hogyan?</a:t>
            </a:r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504000" y="1152000"/>
            <a:ext cx="9432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hu-HU" sz="2800" strike="noStrike">
                <a:solidFill>
                  <a:srgbClr val="000000"/>
                </a:solidFill>
                <a:latin typeface="Times New Roman"/>
                <a:ea typeface="Microsoft YaHei"/>
              </a:rPr>
              <a:t>Isten</a:t>
            </a:r>
            <a:r>
              <a:rPr lang="hu-HU" sz="2800" u="sng" strike="noStrike">
                <a:solidFill>
                  <a:srgbClr val="000000"/>
                </a:solidFill>
                <a:latin typeface="Times New Roman"/>
                <a:ea typeface="Microsoft YaHei"/>
              </a:rPr>
              <a:t> </a:t>
            </a:r>
            <a:r>
              <a:rPr lang="hu-HU" sz="2800" b="1" u="sng" strike="noStrike">
                <a:solidFill>
                  <a:srgbClr val="000000"/>
                </a:solidFill>
                <a:latin typeface="Times New Roman"/>
                <a:ea typeface="Microsoft YaHei"/>
              </a:rPr>
              <a:t>nem (csak)</a:t>
            </a:r>
            <a:r>
              <a:rPr lang="hu-HU" sz="2800" strike="noStrike">
                <a:solidFill>
                  <a:srgbClr val="000000"/>
                </a:solidFill>
                <a:latin typeface="Times New Roman"/>
                <a:ea typeface="Microsoft YaHei"/>
              </a:rPr>
              <a:t> misszionáló szervezeteket akar látni az egyházban, nem is csak missziós lelkületű lelkészeket, hanem egész gyülekezeteket, melyekben:</a:t>
            </a:r>
            <a:endParaRPr/>
          </a:p>
        </p:txBody>
      </p:sp>
      <p:sp>
        <p:nvSpPr>
          <p:cNvPr id="157" name="TextShape 3"/>
          <p:cNvSpPr txBox="1"/>
          <p:nvPr/>
        </p:nvSpPr>
        <p:spPr>
          <a:xfrm>
            <a:off x="360000" y="3184200"/>
            <a:ext cx="9576000" cy="4735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u-HU" sz="2400" b="1">
                <a:latin typeface="Arial"/>
              </a:rPr>
              <a:t>-legyen az utazásra, kimozdulásra már képtelenekből imaháttér,</a:t>
            </a:r>
            <a:endParaRPr/>
          </a:p>
          <a:p>
            <a:r>
              <a:rPr lang="hu-HU" sz="2400" b="1">
                <a:latin typeface="Arial"/>
              </a:rPr>
              <a:t>-nem a lelkész az ügy emberi motorja,</a:t>
            </a:r>
            <a:endParaRPr/>
          </a:p>
          <a:p>
            <a:r>
              <a:rPr lang="hu-HU" sz="2400" b="1">
                <a:latin typeface="Arial"/>
              </a:rPr>
              <a:t>-szívét és anyagiakat (</a:t>
            </a:r>
            <a:r>
              <a:rPr lang="hu-HU" sz="2400" b="1" i="1">
                <a:latin typeface="Arial"/>
              </a:rPr>
              <a:t>ez összefügg</a:t>
            </a:r>
            <a:r>
              <a:rPr lang="hu-HU" sz="2400" b="1">
                <a:latin typeface="Arial"/>
              </a:rPr>
              <a:t>) odaszánó testvérek, akik az utazások, kimozdulások hátterét, a gyülekezet anyagi forrásaival együtt, azt kiegészítve biztosítják,</a:t>
            </a:r>
            <a:endParaRPr/>
          </a:p>
          <a:p>
            <a:r>
              <a:rPr lang="hu-HU" sz="2400" b="1">
                <a:latin typeface="Arial"/>
              </a:rPr>
              <a:t>-a konfirmáció utániaktól kezdve, legyen miden korosztály a misszióban, </a:t>
            </a:r>
            <a:endParaRPr/>
          </a:p>
          <a:p>
            <a:r>
              <a:rPr lang="hu-HU" sz="2400" b="1">
                <a:latin typeface="Arial"/>
              </a:rPr>
              <a:t>-legyen megharcolt, kiimádkozott, alázattal átitatott missziós stratégia,</a:t>
            </a:r>
            <a:endParaRPr/>
          </a:p>
          <a:p>
            <a:r>
              <a:rPr lang="hu-HU" sz="2400" b="1">
                <a:latin typeface="Arial"/>
              </a:rPr>
              <a:t>-legyen a gyülekezetben Missziós Bizottság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32360" y="504000"/>
            <a:ext cx="9071640" cy="21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>
                <a:latin typeface="Arial"/>
              </a:rPr>
              <a:t>Hogyan tovább?
</a:t>
            </a:r>
            <a:r>
              <a:rPr lang="hu-HU" sz="4400">
                <a:latin typeface="Arial"/>
              </a:rPr>
              <a:t>
</a:t>
            </a:r>
            <a:r>
              <a:rPr lang="hu-HU" sz="3200">
                <a:latin typeface="Arial"/>
              </a:rPr>
              <a:t>Presbiterek, képviselő-testületi-tagok, gyülekezeti munkatársak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432000" y="3096000"/>
            <a:ext cx="957564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hu-HU" sz="2800">
                <a:latin typeface="Times New Roman"/>
              </a:rPr>
              <a:t>- Április 30.-a szombat van. </a:t>
            </a:r>
            <a:r>
              <a:rPr lang="hu-HU" sz="2800" b="1">
                <a:latin typeface="Times New Roman"/>
              </a:rPr>
              <a:t>Alszunk rá egyet.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Times New Roman"/>
              </a:rPr>
              <a:t>- Május 1. </a:t>
            </a:r>
            <a:r>
              <a:rPr lang="hu-HU" sz="2800" b="1">
                <a:latin typeface="Times New Roman"/>
              </a:rPr>
              <a:t>vasárnap, még tart az élmény. (?)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Times New Roman"/>
              </a:rPr>
              <a:t>-</a:t>
            </a:r>
            <a:r>
              <a:rPr lang="hu-HU" sz="2800" b="1">
                <a:latin typeface="Times New Roman"/>
              </a:rPr>
              <a:t> </a:t>
            </a:r>
            <a:r>
              <a:rPr lang="hu-HU" sz="2800">
                <a:latin typeface="Times New Roman"/>
              </a:rPr>
              <a:t>Május 2.-a hétfő,</a:t>
            </a:r>
            <a:r>
              <a:rPr lang="hu-HU" sz="2800" b="1">
                <a:latin typeface="Times New Roman"/>
              </a:rPr>
              <a:t> munkanap, távoli és meseszerű, ami Vargabokorban volt?</a:t>
            </a:r>
            <a:endParaRPr/>
          </a:p>
          <a:p>
            <a:pPr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Egyáltalán nem távoli, itt belül szorít</a:t>
            </a:r>
            <a:r>
              <a:rPr lang="hu-HU" sz="2800">
                <a:latin typeface="Times New Roman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Jönnek a gondolatok</a:t>
            </a:r>
            <a:r>
              <a:rPr lang="hu-HU" sz="2800">
                <a:latin typeface="Times New Roman"/>
              </a:rPr>
              <a:t> (véletlen?), </a:t>
            </a:r>
            <a:r>
              <a:rPr lang="hu-HU" sz="2800" b="1">
                <a:latin typeface="Times New Roman"/>
              </a:rPr>
              <a:t>tenni kéne valamit.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2376000" y="142920"/>
            <a:ext cx="532800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1" name="TextShape 2"/>
          <p:cNvSpPr txBox="1"/>
          <p:nvPr/>
        </p:nvSpPr>
        <p:spPr>
          <a:xfrm>
            <a:off x="936000" y="1728000"/>
            <a:ext cx="9071640" cy="5904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 b="1">
                <a:latin typeface="Arial"/>
              </a:rPr>
              <a:t>- Nekem?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       - Miért pont én?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       - Kevés vagyok, kicsi vagyok.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       - „Nehéz beszédű vagyok”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       - Ez a lelkészek feladata lenne.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      - Stb.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- </a:t>
            </a:r>
            <a:r>
              <a:rPr lang="hu-HU" sz="3200" b="1" i="1">
                <a:latin typeface="Times New Roman"/>
              </a:rPr>
              <a:t>„Imádkozz ezért!”</a:t>
            </a:r>
            <a:r>
              <a:rPr lang="hu-HU" sz="3200">
                <a:latin typeface="Times New Roman"/>
              </a:rPr>
              <a:t> - hallom valahonnan.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Times New Roman"/>
              </a:rPr>
              <a:t>- </a:t>
            </a:r>
            <a:r>
              <a:rPr lang="hu-HU" sz="3200" b="1" i="1">
                <a:latin typeface="Times New Roman"/>
              </a:rPr>
              <a:t>„Vedd fel a telefont és hívd X-et, Y-ot és Z-t!”</a:t>
            </a:r>
            <a:r>
              <a:rPr lang="hu-HU" sz="3200">
                <a:latin typeface="Times New Roman"/>
              </a:rPr>
              <a:t> - hallom </a:t>
            </a:r>
            <a:r>
              <a:rPr lang="hu-HU" sz="3200" strike="noStrike">
                <a:solidFill>
                  <a:srgbClr val="000000"/>
                </a:solidFill>
                <a:latin typeface="Times New Roman"/>
                <a:ea typeface="Microsoft YaHei"/>
              </a:rPr>
              <a:t>valahonnan.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2376000" y="142920"/>
            <a:ext cx="532800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1080000" y="1735560"/>
            <a:ext cx="8496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2800" b="1" i="1">
                <a:latin typeface="Times New Roman"/>
              </a:rPr>
              <a:t>Ha már összegyűltetek, az Úrtól kérjetek bölcsességet, mert nem a pénzzel kezdődik (az a legkevesebb)”</a:t>
            </a:r>
            <a:r>
              <a:rPr lang="hu-HU" sz="2800">
                <a:latin typeface="Times New Roman"/>
              </a:rPr>
              <a:t> - hallom valahonnan.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>
                <a:latin typeface="Times New Roman"/>
              </a:rPr>
              <a:t>- A belső hangra viszont kérdések: </a:t>
            </a:r>
            <a:r>
              <a:rPr lang="hu-HU" sz="2800" b="1">
                <a:latin typeface="Times New Roman"/>
              </a:rPr>
              <a:t>Oda? Ahhoz? Hívni? Őt is? Menni? Akkor is? Mindenáron?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„IGEN”</a:t>
            </a:r>
            <a:r>
              <a:rPr lang="hu-HU" sz="2800">
                <a:latin typeface="Times New Roman"/>
              </a:rPr>
              <a:t> - halljuk most már együtt.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„Igen Uram”</a:t>
            </a:r>
            <a:r>
              <a:rPr lang="hu-HU" sz="2800">
                <a:latin typeface="Times New Roman"/>
              </a:rPr>
              <a:t> - válaszoljuk együtt.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864000" y="434160"/>
            <a:ext cx="9071640" cy="20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500">
                <a:latin typeface="Arial"/>
              </a:rPr>
              <a:t>Bemutatkozás helyett
az ajándék állapotról:</a:t>
            </a:r>
            <a:r>
              <a:rPr lang="hu-HU" sz="4400">
                <a:latin typeface="Arial"/>
              </a:rPr>
              <a:t>
</a:t>
            </a:r>
            <a:r>
              <a:rPr lang="hu-HU" sz="2600" b="1">
                <a:solidFill>
                  <a:srgbClr val="000000"/>
                </a:solidFill>
                <a:latin typeface="Times New Roman"/>
              </a:rPr>
              <a:t>
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648000" y="288756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 b="1">
                <a:solidFill>
                  <a:srgbClr val="000000"/>
                </a:solidFill>
                <a:latin typeface="Times New Roman"/>
              </a:rPr>
              <a:t>1.)</a:t>
            </a:r>
            <a:r>
              <a:rPr lang="hu-HU" sz="3200">
                <a:solidFill>
                  <a:srgbClr val="000000"/>
                </a:solidFill>
                <a:latin typeface="Times New Roman"/>
              </a:rPr>
              <a:t> 15-20 éve alig tudok valamit a gyülekezetről.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hu-HU" sz="3200" b="1">
                <a:solidFill>
                  <a:srgbClr val="000000"/>
                </a:solidFill>
                <a:latin typeface="Times New Roman"/>
              </a:rPr>
              <a:t>2.) </a:t>
            </a:r>
            <a:r>
              <a:rPr lang="hu-HU" sz="3200">
                <a:solidFill>
                  <a:srgbClr val="000000"/>
                </a:solidFill>
                <a:latin typeface="Times New Roman"/>
              </a:rPr>
              <a:t>Holnap már nem leszek itt.</a:t>
            </a:r>
            <a:endParaRPr/>
          </a:p>
        </p:txBody>
      </p:sp>
      <p:sp>
        <p:nvSpPr>
          <p:cNvPr id="123" name="TextShape 3"/>
          <p:cNvSpPr txBox="1"/>
          <p:nvPr/>
        </p:nvSpPr>
        <p:spPr>
          <a:xfrm>
            <a:off x="2497320" y="5400000"/>
            <a:ext cx="6358680" cy="144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hu-HU" sz="3600">
                <a:latin typeface="Arial"/>
              </a:rPr>
              <a:t> </a:t>
            </a:r>
            <a:endParaRPr/>
          </a:p>
          <a:p>
            <a:pPr algn="ctr"/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>
                <a:latin typeface="Arial"/>
              </a:rPr>
              <a:t>Hogyan tovább?</a:t>
            </a:r>
            <a:r>
              <a:rPr lang="hu-HU" sz="4400">
                <a:latin typeface="Arial"/>
              </a:rPr>
              <a:t>
</a:t>
            </a:r>
            <a:r>
              <a:rPr lang="hu-HU" sz="3200">
                <a:latin typeface="Arial"/>
              </a:rPr>
              <a:t>Lelkészek</a:t>
            </a:r>
            <a:endParaRPr/>
          </a:p>
        </p:txBody>
      </p:sp>
      <p:sp>
        <p:nvSpPr>
          <p:cNvPr id="165" name="TextShape 2"/>
          <p:cNvSpPr txBox="1"/>
          <p:nvPr/>
        </p:nvSpPr>
        <p:spPr>
          <a:xfrm>
            <a:off x="504000" y="1872000"/>
            <a:ext cx="9359640" cy="514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r>
              <a:rPr lang="hu-HU" sz="2800">
                <a:latin typeface="Times New Roman"/>
              </a:rPr>
              <a:t>- Április 30.-a</a:t>
            </a:r>
            <a:r>
              <a:rPr lang="hu-HU" sz="2800" b="1">
                <a:latin typeface="Times New Roman"/>
              </a:rPr>
              <a:t> </a:t>
            </a:r>
            <a:r>
              <a:rPr lang="hu-HU" sz="2800" i="1">
                <a:latin typeface="Arial"/>
              </a:rPr>
              <a:t>szombat</a:t>
            </a:r>
            <a:r>
              <a:rPr lang="hu-HU" sz="2800" i="1">
                <a:latin typeface="Times New Roman"/>
              </a:rPr>
              <a:t> van. Alszunk rá egyet.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>
                <a:latin typeface="Times New Roman"/>
              </a:rPr>
              <a:t>- Május 1.</a:t>
            </a:r>
            <a:r>
              <a:rPr lang="hu-HU" sz="2800" b="1">
                <a:latin typeface="Times New Roman"/>
              </a:rPr>
              <a:t> vasárnap, még tart az élmény. </a:t>
            </a:r>
            <a:r>
              <a:rPr lang="hu-HU" sz="2800">
                <a:latin typeface="Times New Roman"/>
              </a:rPr>
              <a:t>(?)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>
                <a:latin typeface="Times New Roman"/>
              </a:rPr>
              <a:t>- Május 2.-a hétfő,</a:t>
            </a:r>
            <a:r>
              <a:rPr lang="hu-HU" sz="2800" b="1">
                <a:latin typeface="Times New Roman"/>
              </a:rPr>
              <a:t> munkanap, távoli és meseszerű, ami Vargabokorban volt?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Arial"/>
              </a:rPr>
              <a:t>- Egyáltalán nem távoli, itt belül szorít</a:t>
            </a:r>
            <a:r>
              <a:rPr lang="hu-HU" sz="2800">
                <a:latin typeface="Arial"/>
              </a:rPr>
              <a:t>.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Jönnek a gondolatok </a:t>
            </a:r>
            <a:r>
              <a:rPr lang="hu-HU" sz="2800">
                <a:latin typeface="Times New Roman"/>
              </a:rPr>
              <a:t>(véletlen?),</a:t>
            </a:r>
            <a:r>
              <a:rPr lang="hu-HU" sz="2800" b="1">
                <a:latin typeface="Times New Roman"/>
              </a:rPr>
              <a:t> imádkozni kéne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Times New Roman"/>
              </a:rPr>
              <a:t>-</a:t>
            </a:r>
            <a:r>
              <a:rPr lang="hu-HU" sz="2800" b="1" i="1">
                <a:latin typeface="Times New Roman"/>
              </a:rPr>
              <a:t> „Hívd a kollégákat is”</a:t>
            </a:r>
            <a:r>
              <a:rPr lang="hu-HU" sz="2800" b="1">
                <a:latin typeface="Times New Roman"/>
              </a:rPr>
              <a:t> -</a:t>
            </a:r>
            <a:r>
              <a:rPr lang="hu-HU" sz="2800">
                <a:latin typeface="Times New Roman"/>
              </a:rPr>
              <a:t> hallom a belső hangot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Arial"/>
              </a:rPr>
              <a:t>- „Imádkozzatok azért, hogy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>
                <a:latin typeface="Times New Roman"/>
              </a:rPr>
              <a:t>   </a:t>
            </a:r>
            <a:r>
              <a:rPr lang="hu-HU" sz="2800" b="1">
                <a:latin typeface="Times New Roman"/>
              </a:rPr>
              <a:t>   - ne ti legyetek közvetlenül a kezdeményezők,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2800" b="1">
                <a:latin typeface="Times New Roman"/>
              </a:rPr>
              <a:t>      - mellé tudjatok állni,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2376000" y="142920"/>
            <a:ext cx="5328000" cy="1250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360000" y="1769040"/>
            <a:ext cx="9215640" cy="507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hu-HU" sz="2800" b="1">
                <a:latin typeface="Arial"/>
              </a:rPr>
              <a:t>- </a:t>
            </a:r>
            <a:r>
              <a:rPr lang="hu-HU" sz="2900" b="1">
                <a:latin typeface="Arial"/>
              </a:rPr>
              <a:t>ne gondoljatok azonnal klikkesedésre, szektásodásra  </a:t>
            </a:r>
            <a:endParaRPr/>
          </a:p>
          <a:p>
            <a:pPr>
              <a:lnSpc>
                <a:spcPct val="100000"/>
              </a:lnSpc>
            </a:pPr>
            <a:r>
              <a:rPr lang="hu-HU" sz="2900" b="1">
                <a:latin typeface="Arial"/>
              </a:rPr>
              <a:t>halljuk a belső hangot</a:t>
            </a:r>
            <a:r>
              <a:rPr lang="hu-HU" sz="2900">
                <a:latin typeface="Aria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Kérdezzétek meg: </a:t>
            </a:r>
            <a:r>
              <a:rPr lang="hu-HU" sz="2800" b="1" i="1">
                <a:latin typeface="Times New Roman"/>
              </a:rPr>
              <a:t>„mire van szükségetek? -, </a:t>
            </a:r>
            <a:r>
              <a:rPr lang="hu-HU" sz="2800" b="1" i="1" u="sng">
                <a:latin typeface="Times New Roman"/>
              </a:rPr>
              <a:t>de ne a pénzzel kezdjétek</a:t>
            </a:r>
            <a:r>
              <a:rPr lang="hu-HU" sz="2800" b="1" i="1">
                <a:latin typeface="Times New Roman"/>
              </a:rPr>
              <a:t>, mert Jézus sem tele bukszával küldte ki a tanítványait”.</a:t>
            </a:r>
            <a:endParaRPr/>
          </a:p>
          <a:p>
            <a:pPr>
              <a:lnSpc>
                <a:spcPct val="100000"/>
              </a:lnSpc>
            </a:pPr>
            <a:r>
              <a:rPr lang="hu-HU" sz="2800">
                <a:latin typeface="Times New Roman"/>
              </a:rPr>
              <a:t>-</a:t>
            </a:r>
            <a:r>
              <a:rPr lang="hu-HU" sz="2800" b="1">
                <a:latin typeface="Times New Roman"/>
              </a:rPr>
              <a:t> Mondjátok</a:t>
            </a:r>
            <a:r>
              <a:rPr lang="hu-HU" sz="2800">
                <a:latin typeface="Times New Roman"/>
              </a:rPr>
              <a:t>:</a:t>
            </a:r>
            <a:r>
              <a:rPr lang="hu-HU" sz="2800" b="1">
                <a:latin typeface="Times New Roman"/>
              </a:rPr>
              <a:t> </a:t>
            </a:r>
            <a:r>
              <a:rPr lang="hu-HU" sz="2800" b="1" i="1">
                <a:latin typeface="Times New Roman"/>
              </a:rPr>
              <a:t>„szívesen képeznénk titeket”,</a:t>
            </a:r>
            <a:endParaRPr/>
          </a:p>
          <a:p>
            <a:pPr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Mondjátok </a:t>
            </a:r>
            <a:r>
              <a:rPr lang="hu-HU" sz="2800" b="1" i="1">
                <a:latin typeface="Times New Roman"/>
              </a:rPr>
              <a:t>„tapasztalatainkra szükségetek van, tapasztalataitokra szükségünk van”.</a:t>
            </a:r>
            <a:endParaRPr/>
          </a:p>
          <a:p>
            <a:pPr>
              <a:lnSpc>
                <a:spcPct val="100000"/>
              </a:lnSpc>
            </a:pPr>
            <a:r>
              <a:rPr lang="hu-HU" sz="2800" b="1">
                <a:latin typeface="Times New Roman"/>
              </a:rPr>
              <a:t>- Mondjátok: „</a:t>
            </a:r>
            <a:r>
              <a:rPr lang="hu-HU" sz="2800" b="1" i="1">
                <a:latin typeface="Times New Roman"/>
              </a:rPr>
              <a:t>a jó rend és a tanítás tisztasága érdekében az időnkénti ellenőrzésre és kiértékelésre szükség van”.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360000" y="589320"/>
            <a:ext cx="9432000" cy="5962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hu-HU" sz="3600">
                <a:latin typeface="Arial"/>
              </a:rPr>
              <a:t>Egyébként pedig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3600" b="1" i="1">
                <a:solidFill>
                  <a:srgbClr val="FF0000"/>
                </a:solidFill>
                <a:latin typeface="Times New Roman"/>
              </a:rPr>
              <a:t>„</a:t>
            </a:r>
            <a:r>
              <a:rPr lang="hu-HU" sz="3600" b="1" i="1" u="sng">
                <a:solidFill>
                  <a:srgbClr val="FF0000"/>
                </a:solidFill>
                <a:latin typeface="Times New Roman"/>
              </a:rPr>
              <a:t>Minden</a:t>
            </a:r>
            <a:r>
              <a:rPr lang="hu-HU" sz="3600" b="1" i="1">
                <a:solidFill>
                  <a:srgbClr val="FF0000"/>
                </a:solidFill>
                <a:latin typeface="Times New Roman"/>
              </a:rPr>
              <a:t> gondotokat Őreá vessétek, mert neki gondja van rátok”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3600" b="1">
                <a:latin typeface="Arial"/>
              </a:rPr>
              <a:t>és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3600" b="1" i="1">
                <a:solidFill>
                  <a:srgbClr val="000099"/>
                </a:solidFill>
                <a:latin typeface="Times New Roman"/>
              </a:rPr>
              <a:t>„Kérjétek az aratás Urát, hogy küldjön munkásokat aratásába.”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000" y="465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hu-HU" sz="4400" b="1">
                <a:latin typeface="Arial"/>
              </a:rPr>
              <a:t>Ennél fogva </a:t>
            </a:r>
            <a:r>
              <a:rPr lang="hu-HU" sz="4400" b="1" u="sng">
                <a:latin typeface="Arial"/>
              </a:rPr>
              <a:t>nem kell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1080360" y="1944000"/>
            <a:ext cx="763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- lavírozni,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- óvatoskodni,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- udvariaskodni,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200">
                <a:latin typeface="Arial"/>
              </a:rPr>
              <a:t>- következményektől tartani.</a:t>
            </a:r>
            <a:endParaRPr/>
          </a:p>
        </p:txBody>
      </p:sp>
      <p:sp>
        <p:nvSpPr>
          <p:cNvPr id="126" name="TextShape 3"/>
          <p:cNvSpPr txBox="1"/>
          <p:nvPr/>
        </p:nvSpPr>
        <p:spPr>
          <a:xfrm>
            <a:off x="1296000" y="4824000"/>
            <a:ext cx="8136000" cy="2386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hu-HU" sz="2800">
                <a:latin typeface="Arial"/>
              </a:rPr>
              <a:t>Ugyanakkor</a:t>
            </a:r>
            <a:endParaRPr/>
          </a:p>
          <a:p>
            <a:r>
              <a:rPr lang="hu-HU" sz="2800" b="1" i="1">
                <a:latin typeface="Arial"/>
              </a:rPr>
              <a:t>„Készek legyetek számot adni ... a bennetek élő reménységről.</a:t>
            </a:r>
            <a:r>
              <a:rPr lang="hu-HU" sz="2800" b="1">
                <a:latin typeface="Arial"/>
              </a:rPr>
              <a:t>”</a:t>
            </a:r>
            <a:endParaRPr/>
          </a:p>
          <a:p>
            <a:pPr algn="ctr"/>
            <a:r>
              <a:rPr lang="hu-HU" sz="3600" b="1" u="sng" strike="noStrike">
                <a:latin typeface="Arial"/>
              </a:rPr>
              <a:t>Ez pedig felelősség!</a:t>
            </a:r>
            <a:endParaRPr/>
          </a:p>
          <a:p>
            <a:pPr algn="ctr"/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2376000" y="288000"/>
            <a:ext cx="5328000" cy="960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Nem az ami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504000" y="1769040"/>
            <a:ext cx="936000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 b="1" strike="noStrike">
                <a:solidFill>
                  <a:srgbClr val="0000CC"/>
                </a:solidFill>
                <a:latin typeface="Times New Roman"/>
                <a:ea typeface="DejaVu Sans"/>
              </a:rPr>
              <a:t>A Biblia szerint a presbiter olyan, mint Péter és János apostolok, akik magukról úgy szólnak, mint presbiter társakról. (Lásd: 1Pt 5,1; 2Jn 1; 3Jn 1) Vagyis tanító, igehirdető, lelkigondozó, gyülekezetet vezető és szervező emberek. Olyanok, akik Timóteusok is, és Pál apostol így figyelmezteti őket:</a:t>
            </a:r>
            <a:r>
              <a:rPr lang="hu-HU" sz="3200" b="1" strike="noStrike">
                <a:solidFill>
                  <a:srgbClr val="0000FF"/>
                </a:solidFill>
                <a:latin typeface="Times New Roman"/>
                <a:ea typeface="DejaVu Sans"/>
              </a:rPr>
              <a:t> </a:t>
            </a:r>
            <a:r>
              <a:rPr lang="hu-HU" sz="3200" b="1" strike="noStrike">
                <a:solidFill>
                  <a:srgbClr val="0000CC"/>
                </a:solidFill>
                <a:latin typeface="Times New Roman"/>
                <a:ea typeface="DejaVu Sans"/>
              </a:rPr>
              <a:t>„… hirdesd az igét, állj elő vele, akár alkalmas, akár alkalmatlan az idő, feddj, ints, biztass teljes türelemmel és tanítással.” (2Tim 4,2)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04000" y="432000"/>
            <a:ext cx="9864000" cy="46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hu-HU" sz="3200">
                <a:solidFill>
                  <a:srgbClr val="FF0000"/>
                </a:solidFill>
                <a:latin typeface="Arial"/>
              </a:rPr>
              <a:t>A mai (önkényes) értelmezés szerint a presbiter a lelkész lelki munkájának elősegítője azáltal, hogy a szükséges hátteret biztosítja, és üzemelteti, (fűtés, világítás, épületek, pénzügyek stb.) úgy, hogy felelősséget nem kell vállalnia érte.</a:t>
            </a:r>
            <a:endParaRPr/>
          </a:p>
        </p:txBody>
      </p:sp>
      <p:sp>
        <p:nvSpPr>
          <p:cNvPr id="130" name="TextShape 2"/>
          <p:cNvSpPr txBox="1"/>
          <p:nvPr/>
        </p:nvSpPr>
        <p:spPr>
          <a:xfrm>
            <a:off x="360000" y="2808000"/>
            <a:ext cx="9288000" cy="478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200">
                <a:solidFill>
                  <a:srgbClr val="FF0000"/>
                </a:solidFill>
                <a:latin typeface="Arial"/>
              </a:rPr>
              <a:t>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r>
              <a:rPr lang="hu-HU" sz="3200">
                <a:solidFill>
                  <a:srgbClr val="FF0000"/>
                </a:solidFill>
                <a:latin typeface="Arial"/>
              </a:rPr>
              <a:t>A mai presbiter a Biblia szerint diakónusnak (szolgálók az asztaloknál) felel meg. (ApCsel 6,1-6)</a:t>
            </a:r>
            <a:endParaRPr/>
          </a:p>
        </p:txBody>
      </p:sp>
      <p:sp>
        <p:nvSpPr>
          <p:cNvPr id="131" name="TextShape 3"/>
          <p:cNvSpPr txBox="1"/>
          <p:nvPr/>
        </p:nvSpPr>
        <p:spPr>
          <a:xfrm>
            <a:off x="1072440" y="5544000"/>
            <a:ext cx="8719560" cy="3168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hu-HU" sz="3200" strike="noStrike">
                <a:solidFill>
                  <a:srgbClr val="009900"/>
                </a:solidFill>
                <a:latin typeface="Arial"/>
                <a:ea typeface="Microsoft YaHei"/>
              </a:rPr>
              <a:t>A fentiektől eltérő egyéb hozzáállás: aki semmit nem csinál, legfeljebb a lelátóról csípőre tett kézzel osztja az észt, hogyan kellene focizni</a:t>
            </a:r>
            <a:r>
              <a:rPr lang="hu-HU" sz="3200" strike="noStrike">
                <a:solidFill>
                  <a:srgbClr val="00CC33"/>
                </a:solidFill>
                <a:latin typeface="Arial"/>
                <a:ea typeface="Microsoft YaHei"/>
              </a:rPr>
              <a:t>.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288360" y="177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Tükör</a:t>
            </a:r>
            <a:endParaRPr/>
          </a:p>
        </p:txBody>
      </p:sp>
      <p:sp>
        <p:nvSpPr>
          <p:cNvPr id="133" name="TextShape 2"/>
          <p:cNvSpPr txBox="1"/>
          <p:nvPr/>
        </p:nvSpPr>
        <p:spPr>
          <a:xfrm>
            <a:off x="432000" y="2448000"/>
            <a:ext cx="9071640" cy="475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600">
                <a:latin typeface="Times New Roman"/>
                <a:ea typeface="Times New Roman"/>
              </a:rPr>
              <a:t>      □</a:t>
            </a:r>
            <a:r>
              <a:rPr lang="hu-HU" sz="3600" b="1">
                <a:latin typeface="Times New Roman"/>
                <a:ea typeface="Times New Roman"/>
              </a:rPr>
              <a:t> </a:t>
            </a:r>
            <a:r>
              <a:rPr lang="hu-HU" sz="3600">
                <a:solidFill>
                  <a:srgbClr val="0000CC"/>
                </a:solidFill>
                <a:latin typeface="Times New Roman"/>
                <a:ea typeface="Times New Roman"/>
              </a:rPr>
              <a:t>presbiterek?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hu-HU" sz="3600">
                <a:latin typeface="Times New Roman"/>
                <a:ea typeface="Times New Roman"/>
              </a:rPr>
              <a:t>      □ </a:t>
            </a:r>
            <a:r>
              <a:rPr lang="hu-HU" sz="3600">
                <a:solidFill>
                  <a:srgbClr val="FF3333"/>
                </a:solidFill>
                <a:latin typeface="Times New Roman"/>
                <a:ea typeface="Times New Roman"/>
              </a:rPr>
              <a:t>diakónusok?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hu-HU" sz="3600">
                <a:latin typeface="Times New Roman"/>
                <a:ea typeface="Times New Roman"/>
              </a:rPr>
              <a:t>       □ </a:t>
            </a:r>
            <a:r>
              <a:rPr lang="hu-HU" sz="3600">
                <a:solidFill>
                  <a:srgbClr val="006600"/>
                </a:solidFill>
                <a:latin typeface="Times New Roman"/>
                <a:ea typeface="Times New Roman"/>
              </a:rPr>
              <a:t>egyéb?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hu-HU" sz="3600">
                <a:latin typeface="Times New Roman"/>
                <a:ea typeface="Times New Roman"/>
              </a:rPr>
              <a:t>       □</a:t>
            </a:r>
            <a:r>
              <a:rPr lang="hu-HU" sz="3600" b="1">
                <a:latin typeface="Times New Roman"/>
                <a:ea typeface="Times New Roman"/>
              </a:rPr>
              <a:t> </a:t>
            </a:r>
            <a:r>
              <a:rPr lang="hu-HU" sz="3600">
                <a:latin typeface="Times New Roman"/>
                <a:ea typeface="Times New Roman"/>
              </a:rPr>
              <a:t>ilyen is, olyan is?</a:t>
            </a:r>
            <a:endParaRPr/>
          </a:p>
        </p:txBody>
      </p:sp>
      <p:sp>
        <p:nvSpPr>
          <p:cNvPr id="134" name="TextShape 3"/>
          <p:cNvSpPr txBox="1"/>
          <p:nvPr/>
        </p:nvSpPr>
        <p:spPr>
          <a:xfrm>
            <a:off x="360000" y="1440000"/>
            <a:ext cx="9000000" cy="2949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u-HU" sz="3600">
                <a:latin typeface="Arial"/>
              </a:rPr>
              <a:t>     A presbitériumban vannak: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2376000" y="-75600"/>
            <a:ext cx="5328000" cy="168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000" b="1" strike="noStrike">
                <a:solidFill>
                  <a:srgbClr val="000000"/>
                </a:solidFill>
                <a:latin typeface="Times New Roman"/>
                <a:ea typeface="Times New Roman"/>
              </a:rPr>
              <a:t>Ha ilyen is, olyan is, akkor milyen arányban?</a:t>
            </a:r>
            <a:endParaRPr/>
          </a:p>
        </p:txBody>
      </p:sp>
      <p:sp>
        <p:nvSpPr>
          <p:cNvPr id="136" name="TextShape 2"/>
          <p:cNvSpPr txBox="1"/>
          <p:nvPr/>
        </p:nvSpPr>
        <p:spPr>
          <a:xfrm>
            <a:off x="360000" y="2376000"/>
            <a:ext cx="9936000" cy="579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hu-HU" sz="3400">
                <a:solidFill>
                  <a:srgbClr val="3333FF"/>
                </a:solidFill>
                <a:latin typeface="Arial"/>
              </a:rPr>
              <a:t>Presbiter: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400">
                <a:solidFill>
                  <a:srgbClr val="0000CC"/>
                </a:solidFill>
                <a:latin typeface="Times New Roman"/>
                <a:ea typeface="Times New Roman"/>
              </a:rPr>
              <a:t>0-25% □; 26-50% □; 51-75% □; 76-100% □</a:t>
            </a:r>
            <a:r>
              <a:rPr lang="hu-HU" sz="3400" b="1">
                <a:solidFill>
                  <a:srgbClr val="0000CC"/>
                </a:solidFill>
                <a:latin typeface="Times New Roman"/>
                <a:ea typeface="Times New Roman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r>
              <a:rPr lang="hu-HU" sz="3400">
                <a:solidFill>
                  <a:srgbClr val="FF0000"/>
                </a:solidFill>
                <a:latin typeface="Arial"/>
              </a:rPr>
              <a:t>Diakónus: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400">
                <a:solidFill>
                  <a:srgbClr val="FF3333"/>
                </a:solidFill>
                <a:latin typeface="Times New Roman"/>
                <a:ea typeface="Times New Roman"/>
              </a:rPr>
              <a:t>0-25% □; 26-50% □; 51-75% □; 76-100% □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400">
                <a:solidFill>
                  <a:srgbClr val="006600"/>
                </a:solidFill>
                <a:latin typeface="Arial"/>
              </a:rPr>
              <a:t>Egyéb:</a:t>
            </a:r>
            <a:endParaRPr/>
          </a:p>
          <a:p>
            <a:pPr algn="just">
              <a:lnSpc>
                <a:spcPct val="100000"/>
              </a:lnSpc>
            </a:pPr>
            <a:r>
              <a:rPr lang="hu-HU" sz="3400">
                <a:solidFill>
                  <a:srgbClr val="006600"/>
                </a:solidFill>
                <a:latin typeface="Times New Roman"/>
                <a:ea typeface="Times New Roman"/>
              </a:rPr>
              <a:t>0-25% □; 26-50% □; 51-75% □; 76-100% □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2376000" y="288000"/>
            <a:ext cx="5328000" cy="960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8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Tükör</a:t>
            </a:r>
            <a:endParaRPr/>
          </a:p>
        </p:txBody>
      </p:sp>
      <p:sp>
        <p:nvSpPr>
          <p:cNvPr id="138" name="TextShape 2"/>
          <p:cNvSpPr txBox="1"/>
          <p:nvPr/>
        </p:nvSpPr>
        <p:spPr>
          <a:xfrm>
            <a:off x="1368000" y="1800000"/>
            <a:ext cx="7128000" cy="1974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hu-HU" sz="36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Egyenlőtlenségek és egyenlőség:</a:t>
            </a: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2547720" y="2808000"/>
            <a:ext cx="5084280" cy="1529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u-HU" sz="2600" b="1">
                <a:latin typeface="Arial"/>
              </a:rPr>
              <a:t>Tipikus</a:t>
            </a:r>
            <a:r>
              <a:rPr lang="hu-HU" sz="2600">
                <a:latin typeface="Arial"/>
              </a:rPr>
              <a:t>: 1 ˂ 13; 2 ˂ 18; 4 ˂ 30 □</a:t>
            </a:r>
            <a:endParaRPr/>
          </a:p>
          <a:p>
            <a:endParaRPr/>
          </a:p>
        </p:txBody>
      </p:sp>
      <p:sp>
        <p:nvSpPr>
          <p:cNvPr id="140" name="TextShape 4"/>
          <p:cNvSpPr txBox="1"/>
          <p:nvPr/>
        </p:nvSpPr>
        <p:spPr>
          <a:xfrm>
            <a:off x="1224000" y="3990600"/>
            <a:ext cx="7848000" cy="1121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u-HU" sz="2600" b="1">
                <a:latin typeface="Arial"/>
              </a:rPr>
              <a:t>Atipikus</a:t>
            </a:r>
            <a:r>
              <a:rPr lang="hu-HU" sz="2600">
                <a:latin typeface="Arial"/>
              </a:rPr>
              <a:t> (</a:t>
            </a:r>
            <a:r>
              <a:rPr lang="hu-HU" sz="2600" i="1">
                <a:latin typeface="Arial"/>
              </a:rPr>
              <a:t>reményt keltő</a:t>
            </a:r>
            <a:r>
              <a:rPr lang="hu-HU" sz="2600">
                <a:latin typeface="Arial"/>
              </a:rPr>
              <a:t>): 3 ˂ 11; 6 ˂ 12; 10 ˂ 20 □</a:t>
            </a:r>
            <a:endParaRPr/>
          </a:p>
          <a:p>
            <a:endParaRPr/>
          </a:p>
        </p:txBody>
      </p:sp>
      <p:sp>
        <p:nvSpPr>
          <p:cNvPr id="141" name="TextShape 5"/>
          <p:cNvSpPr txBox="1"/>
          <p:nvPr/>
        </p:nvSpPr>
        <p:spPr>
          <a:xfrm>
            <a:off x="2304000" y="5328000"/>
            <a:ext cx="6846120" cy="12574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hu-HU" sz="2600" b="1">
                <a:latin typeface="Arial"/>
              </a:rPr>
              <a:t>Biblikus</a:t>
            </a:r>
            <a:r>
              <a:rPr lang="hu-HU" sz="2600">
                <a:latin typeface="Arial"/>
              </a:rPr>
              <a:t>: 14 = 14; 20 = 20; 30 =30 □</a:t>
            </a:r>
            <a:endParaRPr/>
          </a:p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376000" y="288000"/>
            <a:ext cx="5328000" cy="960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400" b="1" strike="noStrike">
                <a:solidFill>
                  <a:srgbClr val="000000"/>
                </a:solidFill>
                <a:latin typeface="Times New Roman"/>
                <a:ea typeface="Microsoft YaHei"/>
              </a:rPr>
              <a:t>Felelősség</a:t>
            </a:r>
            <a:endParaRPr/>
          </a:p>
        </p:txBody>
      </p:sp>
      <p:sp>
        <p:nvSpPr>
          <p:cNvPr id="143" name="TextShape 2"/>
          <p:cNvSpPr txBox="1"/>
          <p:nvPr/>
        </p:nvSpPr>
        <p:spPr>
          <a:xfrm>
            <a:off x="504000" y="1769040"/>
            <a:ext cx="9071640" cy="5142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hu-HU" sz="2800">
                <a:solidFill>
                  <a:srgbClr val="000000"/>
                </a:solidFill>
                <a:latin typeface="Times New Roman"/>
              </a:rPr>
              <a:t>1 </a:t>
            </a:r>
            <a:r>
              <a:rPr lang="hu-HU" sz="2800">
                <a:solidFill>
                  <a:srgbClr val="000000"/>
                </a:solidFill>
                <a:latin typeface="Times New Roman"/>
                <a:ea typeface="Times New Roman"/>
              </a:rPr>
              <a:t>→</a:t>
            </a:r>
            <a:r>
              <a:rPr lang="hu-HU" sz="2800">
                <a:solidFill>
                  <a:srgbClr val="000000"/>
                </a:solidFill>
                <a:latin typeface="Times New Roman"/>
              </a:rPr>
              <a:t> 300 - 500-ért?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2800">
                <a:solidFill>
                  <a:srgbClr val="000000"/>
                </a:solidFill>
                <a:latin typeface="Times New Roman"/>
              </a:rPr>
              <a:t>2 </a:t>
            </a:r>
            <a:r>
              <a:rPr lang="hu-HU" sz="2800">
                <a:solidFill>
                  <a:srgbClr val="000000"/>
                </a:solidFill>
                <a:latin typeface="Times New Roman"/>
                <a:ea typeface="Times New Roman"/>
              </a:rPr>
              <a:t>→ 800 – 1300-ért?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2800">
                <a:solidFill>
                  <a:srgbClr val="000000"/>
                </a:solidFill>
                <a:latin typeface="Times New Roman"/>
                <a:ea typeface="Times New Roman"/>
              </a:rPr>
              <a:t>4 → 2000 – 3000-ért?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3200" b="1">
                <a:latin typeface="Arial"/>
              </a:rPr>
              <a:t>vagy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hu-HU" sz="2800">
                <a:solidFill>
                  <a:srgbClr val="000000"/>
                </a:solidFill>
                <a:latin typeface="Times New Roman"/>
                <a:ea typeface="Times New Roman"/>
              </a:rPr>
              <a:t>14 → 300 – 500-ért!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2800">
                <a:solidFill>
                  <a:srgbClr val="000000"/>
                </a:solidFill>
                <a:latin typeface="Times New Roman"/>
                <a:ea typeface="Times New Roman"/>
              </a:rPr>
              <a:t>20 → 800 – 1300-ért!</a:t>
            </a:r>
            <a:endParaRPr/>
          </a:p>
          <a:p>
            <a:pPr algn="ctr">
              <a:lnSpc>
                <a:spcPct val="100000"/>
              </a:lnSpc>
            </a:pPr>
            <a:r>
              <a:rPr lang="hu-HU" sz="2800">
                <a:solidFill>
                  <a:srgbClr val="000000"/>
                </a:solidFill>
                <a:latin typeface="Times New Roman"/>
                <a:ea typeface="Times New Roman"/>
              </a:rPr>
              <a:t>30 → 2000 – 3000-ért!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3155</TotalTime>
  <Words>1247</Words>
  <Application>Microsoft Office PowerPoint</Application>
  <PresentationFormat>Egyéni</PresentationFormat>
  <Paragraphs>166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3</vt:i4>
      </vt:variant>
      <vt:variant>
        <vt:lpstr>Diacímek</vt:lpstr>
      </vt:variant>
      <vt:variant>
        <vt:i4>22</vt:i4>
      </vt:variant>
    </vt:vector>
  </HeadingPairs>
  <TitlesOfParts>
    <vt:vector size="30" baseType="lpstr">
      <vt:lpstr>Microsoft YaHei</vt:lpstr>
      <vt:lpstr>Arial</vt:lpstr>
      <vt:lpstr>DejaVu Sans</vt:lpstr>
      <vt:lpstr>StarSymbol</vt:lpstr>
      <vt:lpstr>Times New Roman</vt:lpstr>
      <vt:lpstr>Office Theme</vt:lpstr>
      <vt:lpstr>Office Theme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GARAI András</dc:creator>
  <cp:lastModifiedBy>GARAI András</cp:lastModifiedBy>
  <cp:revision>8</cp:revision>
  <dcterms:created xsi:type="dcterms:W3CDTF">2016-04-27T17:40:08Z</dcterms:created>
  <dcterms:modified xsi:type="dcterms:W3CDTF">2016-05-01T20:12:28Z</dcterms:modified>
  <dc:language>hu-HU</dc:language>
</cp:coreProperties>
</file>